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321" r:id="rId3"/>
    <p:sldId id="333" r:id="rId4"/>
    <p:sldId id="325" r:id="rId5"/>
    <p:sldId id="290" r:id="rId6"/>
    <p:sldId id="29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A94CE-3199-9542-861E-E8E4861A0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0094AD-51E9-DDBF-0FA7-3B517B123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EB7CE-1A0E-CDD8-6E33-E1A217FC7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2F5EC-81A1-8250-AC13-74ED4FC8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D57B1-E224-4AF9-FCCC-9A5F08F77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55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04040-F8FA-254B-9C65-5BEEBAF15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589BB-54AC-E3A8-4DCA-F76CFF18E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63EBD-DA14-5875-5932-1EE5D6A1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F3A7E-3B70-94B1-3EF3-08C24F0B4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23536-1643-73A1-FD22-544C428CE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3488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CFA02-C1C9-5708-B04A-7C312A362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6B778-DFAE-33B7-6B02-91FBAB401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E1D5E-342C-0686-6431-D44ADDA5A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D9658-E266-9EF7-9C96-C0F125310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95666-CB5F-5DAA-1463-81A7A0CA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13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3BDC-1712-BB72-DB13-9B8B5742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F7053-5759-7A67-23F7-2346A1EBE8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4AB2C-9452-F1B3-9213-9BBAFD72D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DE2889-C708-994B-4C41-F57C69430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3B6BA-4065-666C-02CF-A74F2246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45DD7-C9D3-2AE6-81EE-E1F7185EA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896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C5EDA-42BA-6503-1E03-EB9F830A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C5732-F730-2ECB-F8CE-448EF3A2B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8F452-140F-6A77-56D5-EBA8EAD35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3F0C8E-E956-8B54-BA07-CE78E1893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9589B7-DBDB-D313-A06E-26CA8E2F3F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AD7CF8-84B9-8E07-3C8D-957359E1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8A3081-2F6E-7F8E-C3FE-8D03FE9B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7713D9-6AF5-8F90-AF98-958F36994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4989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AF1A5-21BF-0F75-0839-1D8E3867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F2975F-487E-4D6C-8309-6FC526DB8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BF1D0-38BA-B223-AEE3-34C2D6FF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BA0E24-AE87-5373-AAD6-94AD75B75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0461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2CDCF2-94D1-9800-BB5A-CBEE096CC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608572-2439-350C-1DAA-2F1FCF760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65745-9E25-75C2-3841-9246D7B3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162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DD6FF-6921-8B6A-68DD-47B8619C5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1ECB8-D410-8A80-9745-129E7591B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6901D-B87E-1D28-8C01-0E389C326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5EB92-E71B-2166-C36F-56D6254D5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AC222-6C78-047D-6B39-E582E8C78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1DCA0-E471-8742-D2FA-541FAC5D7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76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4A276-1C83-C9E2-CC96-15A710D4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0B4FD-3640-A86A-6E5B-C3DD194501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DF04E-9D01-5607-1B5A-B0BF7B8CE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D0E3E-8A9E-6B4E-DED6-035CB5E8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51183-44C0-CEC1-C458-C3CE51451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BC375-58D2-B6D2-FF3E-8C5D99A87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00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ADD29-D314-9850-FB1D-F13950D31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1B75B-2B0C-48DB-AB2A-34017841A9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A648F-5736-E62E-7648-C17C37FF2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12542-07B6-6531-8650-BA624883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3A719-1472-C798-E7EB-7AE7A62FA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232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F591E-1B38-1581-1C7F-1B49BA0287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06CCA2-FCDE-80EE-41E4-D532445C8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E85F0-7F57-32DA-5CA7-11C3B91C7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B3884-7B79-1BA0-1413-FC40BBBD3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DB8E-7F51-1007-1B06-3B5E383C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7960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89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E8BF1-EBFD-AE60-5C8A-5F9C4980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D505D-886B-2028-C2CB-E741017BF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23EF2-4C86-A4F0-C442-4A6BE1727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77BB6-26B0-413E-BE12-2AA9EBCA8901}" type="datetimeFigureOut">
              <a:rPr lang="en-IN" smtClean="0"/>
              <a:t>02-01-2026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75EC3-A33F-61FA-BE07-E8DAD8AC9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560EE-0EA7-D009-EC7D-890F14ABE5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D7CEB-7383-4246-974D-52EBA6548D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579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2800" y="1025684"/>
            <a:ext cx="70104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>
                <a:latin typeface="Times New Roman" pitchFamily="18" charset="0"/>
              </a:rPr>
              <a:t> Bohr’s model of the hydrogen atom: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957" y="1773952"/>
            <a:ext cx="10019643" cy="9131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189" indent="-457189" algn="just">
              <a:buFont typeface="Wingdings" pitchFamily="2" charset="2"/>
              <a:buChar char="Ø"/>
            </a:pPr>
            <a:r>
              <a:rPr lang="en-US" sz="2667" b="1" dirty="0">
                <a:latin typeface="Times New Roman" pitchFamily="18" charset="0"/>
              </a:rPr>
              <a:t>Bohr combined classical and quantum concepts and gave his theory in the form of three postulates :</a:t>
            </a:r>
          </a:p>
        </p:txBody>
      </p:sp>
      <p:sp>
        <p:nvSpPr>
          <p:cNvPr id="7" name="Rectangle 6"/>
          <p:cNvSpPr/>
          <p:nvPr/>
        </p:nvSpPr>
        <p:spPr>
          <a:xfrm>
            <a:off x="711200" y="2989183"/>
            <a:ext cx="10359136" cy="1323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/>
            <a:r>
              <a:rPr lang="en-US" sz="2667" b="1" dirty="0">
                <a:latin typeface="Times New Roman" pitchFamily="18" charset="0"/>
              </a:rPr>
              <a:t>1. An electron in an atom could revolve in certain stable orbits    without the emission of radiant energy. Hence, these orbits are also called </a:t>
            </a:r>
            <a:r>
              <a:rPr lang="en-US" sz="2667" b="1" dirty="0">
                <a:solidFill>
                  <a:srgbClr val="C00000"/>
                </a:solidFill>
                <a:latin typeface="Times New Roman" pitchFamily="18" charset="0"/>
              </a:rPr>
              <a:t>“stationary orbits”. </a:t>
            </a:r>
          </a:p>
        </p:txBody>
      </p:sp>
    </p:spTree>
    <p:extLst>
      <p:ext uri="{BB962C8B-B14F-4D97-AF65-F5344CB8AC3E}">
        <p14:creationId xmlns:p14="http://schemas.microsoft.com/office/powerpoint/2010/main" val="62611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1201" y="2514600"/>
            <a:ext cx="9855200" cy="1323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259" indent="-313259" algn="just"/>
            <a:r>
              <a:rPr lang="en-US" sz="2667" b="1" dirty="0">
                <a:latin typeface="Times New Roman" pitchFamily="18" charset="0"/>
                <a:sym typeface="Symbol"/>
              </a:rPr>
              <a:t>2. Electron revolves around the nucleus only in those orbits for which the angular momentum (L) is some integral multiple of </a:t>
            </a:r>
            <a:r>
              <a:rPr lang="en-US" sz="2667" b="1" dirty="0">
                <a:solidFill>
                  <a:srgbClr val="C00000"/>
                </a:solidFill>
                <a:latin typeface="Times New Roman" pitchFamily="18" charset="0"/>
              </a:rPr>
              <a:t>h/2</a:t>
            </a:r>
            <a:r>
              <a:rPr lang="en-US" sz="2667" b="1" dirty="0">
                <a:solidFill>
                  <a:srgbClr val="C00000"/>
                </a:solidFill>
                <a:latin typeface="Times New Roman" pitchFamily="18" charset="0"/>
                <a:sym typeface="Symbol"/>
              </a:rPr>
              <a:t>, </a:t>
            </a:r>
            <a:r>
              <a:rPr lang="en-US" sz="2667" b="1" dirty="0">
                <a:solidFill>
                  <a:srgbClr val="0000FF"/>
                </a:solidFill>
                <a:latin typeface="Times New Roman" pitchFamily="18" charset="0"/>
              </a:rPr>
              <a:t>where h is the Planck's constant.</a:t>
            </a:r>
            <a:endParaRPr lang="en-US" sz="2667" b="1" dirty="0"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5253749"/>
            <a:ext cx="1219200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b="1" dirty="0">
                <a:solidFill>
                  <a:srgbClr val="C00000"/>
                </a:solidFill>
                <a:latin typeface="Times New Roman" pitchFamily="18" charset="0"/>
                <a:sym typeface="Symbol"/>
              </a:rPr>
              <a:t>where</a:t>
            </a:r>
            <a:endParaRPr lang="en-US" sz="2667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49601" y="4034852"/>
            <a:ext cx="914399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b="1" dirty="0">
                <a:solidFill>
                  <a:srgbClr val="C00000"/>
                </a:solidFill>
                <a:latin typeface="Times New Roman" pitchFamily="18" charset="0"/>
              </a:rPr>
              <a:t>i.e.,</a:t>
            </a:r>
            <a:endParaRPr lang="en-US" sz="2667" b="1" dirty="0">
              <a:solidFill>
                <a:srgbClr val="C00000"/>
              </a:solidFill>
              <a:latin typeface="Times New Roman" pitchFamily="18" charset="0"/>
              <a:sym typeface="Symbo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063999" y="3835401"/>
                <a:ext cx="1409771" cy="931089"/>
              </a:xfrm>
              <a:prstGeom prst="rect">
                <a:avLst/>
              </a:prstGeom>
              <a:ln w="38100">
                <a:solidFill>
                  <a:srgbClr val="92D05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667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733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733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𝐧𝐡</m:t>
                        </m:r>
                      </m:num>
                      <m:den>
                        <m:r>
                          <a:rPr lang="en-US" sz="3733" b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sz="3733" b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𝛑</m:t>
                        </m:r>
                      </m:den>
                    </m:f>
                    <m:r>
                      <a:rPr lang="en-US" sz="3733" b="1" dirty="0">
                        <a:solidFill>
                          <a:srgbClr val="C00000"/>
                        </a:solidFill>
                        <a:latin typeface="Cambria Math"/>
                        <a:sym typeface="Symbol"/>
                      </a:rPr>
                      <m:t> </m:t>
                    </m:r>
                  </m:oMath>
                </a14:m>
                <a:endParaRPr lang="en-US" sz="3733" b="1" dirty="0">
                  <a:solidFill>
                    <a:srgbClr val="C00000"/>
                  </a:solidFill>
                  <a:latin typeface="Times New Roman" pitchFamily="18" charset="0"/>
                  <a:cs typeface="Times New Roman" panose="02020603050405020304" pitchFamily="18" charset="0"/>
                  <a:sym typeface="Symbol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3999" y="3835401"/>
                <a:ext cx="1409771" cy="931089"/>
              </a:xfrm>
              <a:prstGeom prst="rect">
                <a:avLst/>
              </a:prstGeom>
              <a:blipFill>
                <a:blip r:embed="rId2"/>
                <a:stretch>
                  <a:fillRect l="-422"/>
                </a:stretch>
              </a:blipFill>
              <a:ln w="3810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184399" y="5321435"/>
            <a:ext cx="2032000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b="1" dirty="0">
                <a:solidFill>
                  <a:srgbClr val="C00000"/>
                </a:solidFill>
                <a:latin typeface="Times New Roman" pitchFamily="18" charset="0"/>
                <a:sym typeface="Symbol"/>
              </a:rPr>
              <a:t>n = 1,2,3,.... </a:t>
            </a:r>
            <a:endParaRPr lang="en-US" sz="2667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33600" y="5787228"/>
            <a:ext cx="7620000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b="1" dirty="0">
                <a:solidFill>
                  <a:srgbClr val="C00000"/>
                </a:solidFill>
                <a:latin typeface="Times New Roman" pitchFamily="18" charset="0"/>
                <a:sym typeface="Symbol"/>
              </a:rPr>
              <a:t>n = principal  quantum number.</a:t>
            </a:r>
            <a:endParaRPr lang="en-US" sz="2667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2800" y="990601"/>
            <a:ext cx="5892800" cy="502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667" b="1" dirty="0">
                <a:latin typeface="Times New Roman" pitchFamily="18" charset="0"/>
              </a:rPr>
              <a:t> Bohr’s model of the hydrogen atom: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957" y="1600200"/>
            <a:ext cx="10019643" cy="9131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189" indent="-457189" algn="just">
              <a:buFont typeface="Wingdings" pitchFamily="2" charset="2"/>
              <a:buChar char="Ø"/>
            </a:pPr>
            <a:r>
              <a:rPr lang="en-US" sz="2667" b="1" dirty="0">
                <a:latin typeface="Times New Roman" pitchFamily="18" charset="0"/>
              </a:rPr>
              <a:t>Bohr combined classical and quantum concepts and gave his theory in the form of three postulates :</a:t>
            </a:r>
          </a:p>
        </p:txBody>
      </p:sp>
    </p:spTree>
    <p:extLst>
      <p:ext uri="{BB962C8B-B14F-4D97-AF65-F5344CB8AC3E}">
        <p14:creationId xmlns:p14="http://schemas.microsoft.com/office/powerpoint/2010/main" val="418941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2" grpId="0"/>
      <p:bldP spid="13" grpId="0" animBg="1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957" y="2514600"/>
            <a:ext cx="6971643" cy="255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7341" indent="-387341" algn="just"/>
            <a:r>
              <a:rPr lang="en-US" sz="2667" b="1" dirty="0">
                <a:latin typeface="Times New Roman" pitchFamily="18" charset="0"/>
              </a:rPr>
              <a:t>3. An electron might make a transition from one of its specified non radiating orbits to another of lower energy. When it does so, a photon  is emitted having energy equal to the energy difference between the initial and final states.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310489" y="5205169"/>
                <a:ext cx="2428935" cy="63139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</a:t>
                </a:r>
                <a:r>
                  <a: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b="1" i="1" dirty="0">
                            <a:latin typeface="Cambria Math"/>
                            <a:cs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3200" b="1" i="1" dirty="0">
                            <a:latin typeface="Cambria Math"/>
                            <a:cs typeface="Times New Roman" panose="02020603050405020304" pitchFamily="18" charset="0"/>
                          </a:rPr>
                          <m:t>𝒇</m:t>
                        </m:r>
                      </m:sub>
                    </m:sSub>
                    <m:r>
                      <a:rPr lang="en-US" sz="3200" b="1" i="1" dirty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3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b="1" i="1" dirty="0">
                            <a:latin typeface="Cambria Math"/>
                            <a:cs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3200" b="1" i="1" dirty="0">
                            <a:latin typeface="Cambria Math"/>
                            <a:cs typeface="Times New Roman" panose="02020603050405020304" pitchFamily="18" charset="0"/>
                          </a:rPr>
                          <m:t>𝒊</m:t>
                        </m:r>
                      </m:sub>
                    </m:sSub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0489" y="5205169"/>
                <a:ext cx="2428935" cy="631391"/>
              </a:xfrm>
              <a:prstGeom prst="rect">
                <a:avLst/>
              </a:prstGeom>
              <a:blipFill>
                <a:blip r:embed="rId2"/>
                <a:stretch>
                  <a:fillRect l="-5446" t="-10092" b="-19266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812800" y="990601"/>
            <a:ext cx="5486400" cy="502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667" b="1" dirty="0">
                <a:latin typeface="Times New Roman" pitchFamily="18" charset="0"/>
              </a:rPr>
              <a:t> Bohr’s model of the hydrogen atom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957" y="1600200"/>
            <a:ext cx="10019643" cy="9131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189" indent="-457189" algn="just">
              <a:buFont typeface="Wingdings" pitchFamily="2" charset="2"/>
              <a:buChar char="Ø"/>
            </a:pPr>
            <a:r>
              <a:rPr lang="en-US" sz="2667" b="1" dirty="0">
                <a:latin typeface="Times New Roman" pitchFamily="18" charset="0"/>
              </a:rPr>
              <a:t>Bohr combined classical and quantum concepts and gave his theory in the form of three postulates :</a:t>
            </a:r>
          </a:p>
        </p:txBody>
      </p:sp>
    </p:spTree>
    <p:extLst>
      <p:ext uri="{BB962C8B-B14F-4D97-AF65-F5344CB8AC3E}">
        <p14:creationId xmlns:p14="http://schemas.microsoft.com/office/powerpoint/2010/main" val="203849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1200" y="1769983"/>
            <a:ext cx="10464800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buFont typeface="Wingdings" pitchFamily="2" charset="2"/>
              <a:buChar char="Ø"/>
              <a:defRPr/>
            </a:pPr>
            <a:r>
              <a:rPr lang="en-US" sz="2667" b="1" dirty="0">
                <a:latin typeface="Times New Roman" pitchFamily="18" charset="0"/>
              </a:rPr>
              <a:t>For an electron revolving around a stationary nucleus the electrostatic force of attraction provides the necessary centripetal force . That is </a:t>
            </a:r>
          </a:p>
        </p:txBody>
      </p:sp>
      <p:sp>
        <p:nvSpPr>
          <p:cNvPr id="6" name="Rectangle 5"/>
          <p:cNvSpPr/>
          <p:nvPr/>
        </p:nvSpPr>
        <p:spPr>
          <a:xfrm>
            <a:off x="752837" y="946408"/>
            <a:ext cx="3239990" cy="688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sz="2933" b="1" dirty="0">
                <a:solidFill>
                  <a:schemeClr val="bg1"/>
                </a:solidFill>
                <a:latin typeface="Times New Roman" pitchFamily="18" charset="0"/>
              </a:rPr>
              <a:t>Radius of orbit (r):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0800" y="3327401"/>
            <a:ext cx="8128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sz="2667" b="1" dirty="0">
                <a:latin typeface="Times New Roman" pitchFamily="18" charset="0"/>
              </a:rPr>
              <a:t>i.e.,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366781" y="3225801"/>
                <a:ext cx="3657600" cy="7598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667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4 </m:t>
                        </m:r>
                        <m:r>
                          <m:rPr>
                            <m:nor/>
                          </m:rPr>
                          <a:rPr lang="el-GR" sz="2667" b="1">
                            <a:latin typeface="Cambria Math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  <a:sym typeface="Symbol"/>
                          </a:rPr>
                          <m:t></m:t>
                        </m:r>
                        <m:r>
                          <m:rPr>
                            <m:nor/>
                          </m:rPr>
                          <a:rPr lang="en-US" sz="2667" b="1" baseline="-25000">
                            <a:latin typeface="Cambria Math"/>
                            <a:sym typeface="Symbol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</m:den>
                    </m:f>
                    <m:f>
                      <m:fPr>
                        <m:ctrlPr>
                          <a:rPr lang="en-US" sz="2667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667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667" b="1">
                                <a:latin typeface="Cambria Math"/>
                              </a:rPr>
                              <m:t>Z</m:t>
                            </m:r>
                            <m:r>
                              <m:rPr>
                                <m:nor/>
                              </m:rPr>
                              <a:rPr lang="en-US" sz="2667" b="1"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667" b="1">
                                <a:latin typeface="Cambria Math"/>
                              </a:rPr>
                              <m:t>e</m:t>
                            </m:r>
                            <m:r>
                              <a:rPr lang="en-US" sz="2667" b="1" i="1">
                                <a:latin typeface="Cambria Math"/>
                              </a:rPr>
                              <m:t> </m:t>
                            </m:r>
                          </m:e>
                        </m:d>
                        <m:r>
                          <a:rPr lang="en-US" sz="2667" b="1" i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667" b="1" dirty="0">
                    <a:latin typeface="Times New Roman" pitchFamily="18" charset="0"/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67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v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r</m:t>
                        </m:r>
                      </m:den>
                    </m:f>
                  </m:oMath>
                </a14:m>
                <a:endParaRPr lang="en-US" sz="2667" b="1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6781" y="3225801"/>
                <a:ext cx="3657600" cy="759888"/>
              </a:xfrm>
              <a:prstGeom prst="rect">
                <a:avLst/>
              </a:prstGeom>
              <a:blipFill>
                <a:blip r:embed="rId2"/>
                <a:stretch>
                  <a:fillRect b="-7143"/>
                </a:stretch>
              </a:blipFill>
              <a:ln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142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11202" y="1498600"/>
            <a:ext cx="9448799" cy="63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3"/>
              </a:buClr>
              <a:defRPr/>
            </a:pPr>
            <a:r>
              <a:rPr lang="en-US" sz="2667" b="1" dirty="0">
                <a:latin typeface="Times New Roman" pitchFamily="18" charset="0"/>
              </a:rPr>
              <a:t>From the  above equations, radius of the n</a:t>
            </a:r>
            <a:r>
              <a:rPr lang="en-US" sz="2667" b="1" baseline="30000" dirty="0">
                <a:latin typeface="Times New Roman" pitchFamily="18" charset="0"/>
              </a:rPr>
              <a:t>th</a:t>
            </a:r>
            <a:r>
              <a:rPr lang="en-US" sz="2667" b="1" dirty="0">
                <a:latin typeface="Times New Roman" pitchFamily="18" charset="0"/>
              </a:rPr>
              <a:t> orbit is given by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132468" y="861536"/>
                <a:ext cx="4031528" cy="758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67" b="1" dirty="0">
                    <a:latin typeface="Times New Roman" pitchFamily="18" charset="0"/>
                    <a:cs typeface="Times New Roman" pitchFamily="18" charset="0"/>
                  </a:rPr>
                  <a:t>Also L = mvr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67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l-GR" sz="2667" b="1">
                            <a:latin typeface="Cambria Math"/>
                          </a:rPr>
                          <m:t>π</m:t>
                        </m:r>
                      </m:den>
                    </m:f>
                    <m:r>
                      <a:rPr lang="en-US" sz="2667" b="1">
                        <a:latin typeface="Cambria Math"/>
                      </a:rPr>
                      <m:t>    </m:t>
                    </m:r>
                  </m:oMath>
                </a14:m>
                <a:endParaRPr lang="en-US" sz="2667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68" y="861536"/>
                <a:ext cx="4031528" cy="758156"/>
              </a:xfrm>
              <a:prstGeom prst="rect">
                <a:avLst/>
              </a:prstGeom>
              <a:blipFill>
                <a:blip r:embed="rId2"/>
                <a:stretch>
                  <a:fillRect l="-2874" b="-8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 txBox="1">
            <a:spLocks/>
          </p:cNvSpPr>
          <p:nvPr/>
        </p:nvSpPr>
        <p:spPr>
          <a:xfrm>
            <a:off x="609600" y="2440820"/>
            <a:ext cx="10972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867" dirty="0">
              <a:latin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755906" y="2311400"/>
                <a:ext cx="4527295" cy="76296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667" b="1" dirty="0"/>
                  <a:t>r</a:t>
                </a:r>
                <a:r>
                  <a:rPr lang="en-US" sz="2667" b="1" baseline="-25000" dirty="0" err="1"/>
                  <a:t>n</a:t>
                </a:r>
                <a:r>
                  <a:rPr lang="en-US" sz="2667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67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4 </m:t>
                        </m:r>
                        <m:r>
                          <m:rPr>
                            <m:nor/>
                          </m:rPr>
                          <a:rPr lang="el-GR" sz="2667" b="1">
                            <a:latin typeface="Cambria Math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Z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</m:den>
                    </m:f>
                    <m:r>
                      <m:rPr>
                        <m:nor/>
                      </m:rPr>
                      <a:rPr lang="en-US" sz="2667" b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67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Times New Roman" pitchFamily="18" charset="0"/>
                            <a:cs typeface="Times New Roman" pitchFamily="18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Times New Roman" pitchFamily="18" charset="0"/>
                            <a:cs typeface="Times New Roman" pitchFamily="18" charset="0"/>
                          </a:rPr>
                          <m:t>2  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Times New Roman" pitchFamily="18" charset="0"/>
                            <a:cs typeface="Times New Roman" pitchFamily="18" charset="0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Times New Roman" pitchFamily="18" charset="0"/>
                            <a:cs typeface="Times New Roman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  <a:sym typeface="Symbol"/>
                          </a:rPr>
                          <m:t></m:t>
                        </m:r>
                        <m:r>
                          <m:rPr>
                            <m:nor/>
                          </m:rPr>
                          <a:rPr lang="en-US" sz="2667" b="1" baseline="-25000">
                            <a:latin typeface="Cambria Math"/>
                            <a:sym typeface="Symbol"/>
                          </a:rPr>
                          <m:t>0 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667" b="1">
                            <a:latin typeface="Cambria Math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Z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</m:t>
                        </m:r>
                        <m:r>
                          <a:rPr lang="en-US" sz="2667" b="1" i="1" baseline="30000">
                            <a:latin typeface="Cambria Math"/>
                          </a:rPr>
                          <m:t>     </m:t>
                        </m:r>
                      </m:den>
                    </m:f>
                  </m:oMath>
                </a14:m>
                <a:endParaRPr lang="en-US" sz="2667" b="1" baseline="300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6" y="2311400"/>
                <a:ext cx="4527295" cy="762966"/>
              </a:xfrm>
              <a:prstGeom prst="rect">
                <a:avLst/>
              </a:prstGeom>
              <a:blipFill>
                <a:blip r:embed="rId3"/>
                <a:stretch>
                  <a:fillRect l="-2554" b="-8730"/>
                </a:stretch>
              </a:blipFill>
              <a:ln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384800" y="2209801"/>
                <a:ext cx="4064000" cy="1005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667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667" b="1" dirty="0">
                              <a:latin typeface="Times New Roman" pitchFamily="18" charset="0"/>
                            </a:rPr>
                            <m:t>Where</m:t>
                          </m:r>
                          <m:r>
                            <m:rPr>
                              <m:nor/>
                            </m:rPr>
                            <a:rPr lang="en-US" sz="2667" b="1" dirty="0">
                              <a:latin typeface="Times New Roman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667" b="1" dirty="0">
                              <a:latin typeface="Times New Roman" pitchFamily="18" charset="0"/>
                            </a:rPr>
                            <m:t>k</m:t>
                          </m:r>
                          <m:r>
                            <m:rPr>
                              <m:nor/>
                            </m:rPr>
                            <a:rPr lang="en-US" sz="2667" b="1" dirty="0">
                              <a:latin typeface="Times New Roman" pitchFamily="18" charset="0"/>
                            </a:rPr>
                            <m:t> =</m:t>
                          </m:r>
                          <m:r>
                            <m:rPr>
                              <m:nor/>
                            </m:rPr>
                            <a:rPr lang="en-US" sz="2667" b="1" dirty="0"/>
                            <m:t> </m:t>
                          </m:r>
                          <m:f>
                            <m:fPr>
                              <m:ctrlPr>
                                <a:rPr lang="en-US" sz="2667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667" b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667" b="1">
                                  <a:latin typeface="Cambria Math"/>
                                </a:rPr>
                                <m:t>4 </m:t>
                              </m:r>
                              <m:r>
                                <m:rPr>
                                  <m:nor/>
                                </m:rPr>
                                <a:rPr lang="el-GR" sz="2667" b="1">
                                  <a:latin typeface="Cambria Math"/>
                                </a:rPr>
                                <m:t>π</m:t>
                              </m:r>
                              <m:r>
                                <m:rPr>
                                  <m:nor/>
                                </m:rPr>
                                <a:rPr lang="en-US" sz="2667" b="1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667" b="1">
                                  <a:latin typeface="Cambria Math"/>
                                  <a:sym typeface="Symbol"/>
                                </a:rPr>
                                <m:t></m:t>
                              </m:r>
                              <m:r>
                                <m:rPr>
                                  <m:nor/>
                                </m:rPr>
                                <a:rPr lang="en-US" sz="2667" b="1" baseline="-25000">
                                  <a:latin typeface="Cambria Math"/>
                                  <a:sym typeface="Symbol"/>
                                </a:rPr>
                                <m:t>0</m:t>
                              </m:r>
                              <m:r>
                                <m:rPr>
                                  <m:nor/>
                                </m:rPr>
                                <a:rPr lang="en-US" sz="2667" b="1">
                                  <a:latin typeface="Cambria Math"/>
                                </a:rPr>
                                <m:t> </m:t>
                              </m:r>
                            </m:den>
                          </m:f>
                          <m:r>
                            <a:rPr lang="en-US" sz="2667" b="1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667" b="1" dirty="0">
                              <a:latin typeface="Times New Roman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667" b="1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800" y="2209801"/>
                <a:ext cx="4064000" cy="1005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133600" y="4343209"/>
                <a:ext cx="1320800" cy="680379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667" b="1" dirty="0" err="1">
                    <a:latin typeface="Times New Roman" pitchFamily="18" charset="0"/>
                  </a:rPr>
                  <a:t>r</a:t>
                </a:r>
                <a:r>
                  <a:rPr lang="en-US" sz="2667" b="1" baseline="-25000" dirty="0" err="1">
                    <a:latin typeface="Times New Roman" pitchFamily="18" charset="0"/>
                  </a:rPr>
                  <a:t>n</a:t>
                </a:r>
                <a:r>
                  <a:rPr lang="en-US" sz="2667" b="1" dirty="0">
                    <a:latin typeface="Times New Roman" pitchFamily="18" charset="0"/>
                    <a:sym typeface="Symbol"/>
                  </a:rPr>
                  <a:t></a:t>
                </a:r>
                <a:r>
                  <a:rPr lang="en-US" sz="2667" b="1" dirty="0">
                    <a:latin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67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667" b="1" baseline="3000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latin typeface="Cambria Math"/>
                          </a:rPr>
                          <m:t>Z</m:t>
                        </m:r>
                      </m:den>
                    </m:f>
                  </m:oMath>
                </a14:m>
                <a:endParaRPr lang="en-US" sz="2667" b="1" baseline="300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4343209"/>
                <a:ext cx="1320800" cy="6803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711202" y="5122783"/>
            <a:ext cx="6502399" cy="1323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667" b="1" dirty="0">
                <a:latin typeface="Times New Roman" pitchFamily="18" charset="0"/>
              </a:rPr>
              <a:t>The radius of the innermost orbit (n=1) of the hydrogen atom (z=1) is called Bohr’s radius </a:t>
            </a:r>
            <a:r>
              <a:rPr lang="en-US" sz="2667" b="1" dirty="0" err="1">
                <a:latin typeface="Times New Roman" pitchFamily="18" charset="0"/>
              </a:rPr>
              <a:t>r</a:t>
            </a:r>
            <a:r>
              <a:rPr lang="en-US" sz="2667" b="1" baseline="-25000" dirty="0" err="1">
                <a:latin typeface="Times New Roman" pitchFamily="18" charset="0"/>
              </a:rPr>
              <a:t>0</a:t>
            </a:r>
            <a:r>
              <a:rPr lang="en-US" sz="2667" b="1" dirty="0">
                <a:latin typeface="Times New Roman" pitchFamily="18" charset="0"/>
              </a:rPr>
              <a:t>  i.e., 0.53 </a:t>
            </a:r>
            <a:r>
              <a:rPr lang="en-US" sz="2667" b="1" dirty="0" err="1">
                <a:latin typeface="Times New Roman" pitchFamily="18" charset="0"/>
              </a:rPr>
              <a:t>A</a:t>
            </a:r>
            <a:r>
              <a:rPr lang="en-US" sz="2667" b="1" baseline="30000" dirty="0" err="1">
                <a:latin typeface="Times New Roman" pitchFamily="18" charset="0"/>
              </a:rPr>
              <a:t>0</a:t>
            </a:r>
            <a:endParaRPr lang="en-US" sz="2667" b="1" dirty="0">
              <a:latin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812800" y="3327400"/>
                <a:ext cx="3048000" cy="706540"/>
              </a:xfrm>
              <a:prstGeom prst="rect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667" b="1" dirty="0">
                    <a:solidFill>
                      <a:srgbClr val="0000FF"/>
                    </a:solidFill>
                  </a:rPr>
                  <a:t>r</a:t>
                </a:r>
                <a:r>
                  <a:rPr lang="en-US" sz="2667" b="1" baseline="-25000" dirty="0" err="1">
                    <a:solidFill>
                      <a:srgbClr val="0000FF"/>
                    </a:solidFill>
                  </a:rPr>
                  <a:t>n</a:t>
                </a:r>
                <a:r>
                  <a:rPr lang="en-US" sz="2667" b="1" dirty="0">
                    <a:solidFill>
                      <a:srgbClr val="0000FF"/>
                    </a:solidFill>
                    <a:latin typeface="Times New Roman" pitchFamily="18" charset="0"/>
                  </a:rPr>
                  <a:t> =  </a:t>
                </a:r>
                <a14:m>
                  <m:oMath xmlns:m="http://schemas.openxmlformats.org/officeDocument/2006/math">
                    <m:r>
                      <a:rPr lang="en-US" sz="2667" b="1" i="1">
                        <a:solidFill>
                          <a:srgbClr val="0000FF"/>
                        </a:solidFill>
                        <a:latin typeface="Cambria Math"/>
                      </a:rPr>
                      <m:t>𝟎</m:t>
                    </m:r>
                    <m:r>
                      <a:rPr lang="en-US" sz="2667" b="1" i="1">
                        <a:solidFill>
                          <a:srgbClr val="0000FF"/>
                        </a:solidFill>
                        <a:latin typeface="Cambria Math"/>
                      </a:rPr>
                      <m:t>.</m:t>
                    </m:r>
                    <m:r>
                      <a:rPr lang="en-US" sz="2667" b="1" i="1">
                        <a:solidFill>
                          <a:srgbClr val="0000FF"/>
                        </a:solidFill>
                        <a:latin typeface="Cambria Math"/>
                      </a:rPr>
                      <m:t>𝟓𝟑</m:t>
                    </m:r>
                    <m:d>
                      <m:dPr>
                        <m:ctrlPr>
                          <a:rPr lang="en-US" sz="2667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667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en-US" sz="2667" b="1" baseline="3000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Z</m:t>
                            </m:r>
                          </m:den>
                        </m:f>
                      </m:e>
                    </m:d>
                    <m:r>
                      <a:rPr lang="en-US" sz="2667" b="1" i="1">
                        <a:solidFill>
                          <a:srgbClr val="0000FF"/>
                        </a:solidFill>
                        <a:latin typeface="Cambria Math"/>
                      </a:rPr>
                      <m:t> </m:t>
                    </m:r>
                    <m:r>
                      <a:rPr lang="en-US" sz="2667" b="1">
                        <a:solidFill>
                          <a:srgbClr val="0000FF"/>
                        </a:solidFill>
                        <a:latin typeface="Cambria Math"/>
                      </a:rPr>
                      <m:t>𝐀</m:t>
                    </m:r>
                    <m:r>
                      <a:rPr lang="en-US" sz="2667" b="1" baseline="30000">
                        <a:solidFill>
                          <a:srgbClr val="0000FF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n-US" sz="2667" b="1" baseline="30000" dirty="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3327400"/>
                <a:ext cx="3048000" cy="706540"/>
              </a:xfrm>
              <a:prstGeom prst="rect">
                <a:avLst/>
              </a:prstGeom>
              <a:blipFill>
                <a:blip r:embed="rId6"/>
                <a:stretch>
                  <a:fillRect l="-3792" b="-7692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384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5" grpId="0" animBg="1"/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11199" y="975014"/>
            <a:ext cx="3319540" cy="6106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667" b="1" dirty="0">
                <a:latin typeface="Times New Roman" pitchFamily="18" charset="0"/>
                <a:cs typeface="Times New Roman" pitchFamily="18" charset="0"/>
              </a:rPr>
              <a:t>Speed of electron: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750045" y="3733801"/>
                <a:ext cx="6561393" cy="2393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chemeClr val="accent3"/>
                  </a:buClr>
                  <a:defRPr/>
                </a:pPr>
                <a:r>
                  <a:rPr lang="en-US" sz="2667" b="1" dirty="0">
                    <a:latin typeface="Times New Roman" pitchFamily="18" charset="0"/>
                    <a:cs typeface="Times New Roman" pitchFamily="18" charset="0"/>
                  </a:rPr>
                  <a:t>The ratio of speed of an electron in the ground state in Bohr’s first orbit of hydrogen atom to velocity of  light  in air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67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667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rgbClr val="0000FF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lang="en-US" sz="2667" b="1" i="1">
                                <a:solidFill>
                                  <a:srgbClr val="0000FF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solidFill>
                              <a:srgbClr val="0000FF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667" b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ε</m:t>
                        </m:r>
                        <m:r>
                          <m:rPr>
                            <m:nor/>
                          </m:rPr>
                          <a:rPr lang="en-US" sz="2667" b="1" baseline="-2500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667" b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ch</m:t>
                        </m:r>
                      </m:den>
                    </m:f>
                  </m:oMath>
                </a14:m>
                <a:endParaRPr lang="en-US" sz="2667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chemeClr val="accent3"/>
                  </a:buClr>
                  <a:defRPr/>
                </a:pPr>
                <a:r>
                  <a:rPr lang="en-US" sz="2667" b="1" dirty="0">
                    <a:latin typeface="Times New Roman" pitchFamily="18" charset="0"/>
                    <a:cs typeface="Times New Roman" pitchFamily="18" charset="0"/>
                  </a:rPr>
                  <a:t>(where ‘c’ is the speed of light in air).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45" y="3733801"/>
                <a:ext cx="6561393" cy="2393476"/>
              </a:xfrm>
              <a:prstGeom prst="rect">
                <a:avLst/>
              </a:prstGeom>
              <a:blipFill>
                <a:blip r:embed="rId2"/>
                <a:stretch>
                  <a:fillRect l="-1766" t="-2551" b="-58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09600" y="1719374"/>
            <a:ext cx="10871200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defRPr/>
            </a:pPr>
            <a:r>
              <a:rPr lang="en-US" sz="2667" b="1" dirty="0">
                <a:latin typeface="Times New Roman" pitchFamily="18" charset="0"/>
                <a:cs typeface="Times New Roman" pitchFamily="18" charset="0"/>
              </a:rPr>
              <a:t>From the above relations, speed of electron in n</a:t>
            </a:r>
            <a:r>
              <a:rPr lang="en-US" sz="2667" b="1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667" b="1" dirty="0">
                <a:latin typeface="Times New Roman" pitchFamily="18" charset="0"/>
                <a:cs typeface="Times New Roman" pitchFamily="18" charset="0"/>
              </a:rPr>
              <a:t> orbit can be calculated as </a:t>
            </a:r>
            <a:endParaRPr lang="en-US" sz="2667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812800" y="2648479"/>
                <a:ext cx="8534400" cy="82388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buClr>
                    <a:schemeClr val="accent3"/>
                  </a:buClr>
                  <a:defRPr/>
                </a:pPr>
                <a:r>
                  <a:rPr lang="en-US" sz="2667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sz="2667" b="1" baseline="-25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2667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67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l-GR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kZ</m:t>
                        </m:r>
                        <m:sSup>
                          <m:sSupPr>
                            <m:ctrlPr>
                              <a:rPr lang="en-US" sz="2667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lang="en-US" sz="2667" b="1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nh</m:t>
                        </m:r>
                      </m:den>
                    </m:f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= </m:t>
                    </m:r>
                    <m:f>
                      <m:fPr>
                        <m:ctrlPr>
                          <a:rPr lang="en-US" sz="2667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Z</m:t>
                        </m:r>
                        <m:sSup>
                          <m:sSupPr>
                            <m:ctrlPr>
                              <a:rPr lang="en-US" sz="2667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lang="en-US" sz="2667" b="1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  <a:sym typeface="Symbol"/>
                          </a:rPr>
                          <m:t></m:t>
                        </m:r>
                        <m:r>
                          <m:rPr>
                            <m:nor/>
                          </m:rPr>
                          <a:rPr lang="en-US" sz="2667" b="1" baseline="-2500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  <a:sym typeface="Symbol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  <a:sym typeface="Symbol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  <a:sym typeface="Symbol"/>
                          </a:rPr>
                          <m:t>h</m:t>
                        </m:r>
                      </m:den>
                    </m:f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= </m:t>
                    </m:r>
                    <m:d>
                      <m:dPr>
                        <m:ctrlPr>
                          <a:rPr lang="en-US" sz="2667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667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c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137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  <m:f>
                      <m:fPr>
                        <m:ctrlPr>
                          <a:rPr lang="en-US" sz="2667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Z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n</m:t>
                        </m:r>
                      </m:den>
                    </m:f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=2.2 </m:t>
                    </m:r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667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10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667" b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6</m:t>
                        </m:r>
                      </m:sup>
                    </m:sSup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  <m:d>
                      <m:dPr>
                        <m:ctrlPr>
                          <a:rPr lang="en-US" sz="2667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667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Z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667" b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n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sz="2667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s</m:t>
                    </m:r>
                  </m:oMath>
                </a14:m>
                <a:endParaRPr lang="en-US" sz="2667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648479"/>
                <a:ext cx="8534400" cy="823880"/>
              </a:xfrm>
              <a:prstGeom prst="rect">
                <a:avLst/>
              </a:prstGeom>
              <a:blipFill>
                <a:blip r:embed="rId3"/>
                <a:stretch>
                  <a:fillRect l="-13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699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  <p:bldP spid="9" grpId="0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1</cp:revision>
  <dcterms:created xsi:type="dcterms:W3CDTF">2026-01-02T16:36:37Z</dcterms:created>
  <dcterms:modified xsi:type="dcterms:W3CDTF">2026-01-02T16:37:04Z</dcterms:modified>
</cp:coreProperties>
</file>